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
      <p:font typeface="Old Standard TT"/>
      <p:regular r:id="rId22"/>
      <p:bold r:id="rId23"/>
      <p: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22" Type="http://schemas.openxmlformats.org/officeDocument/2006/relationships/font" Target="fonts/OldStandardTT-regular.fntdata"/><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24" Type="http://schemas.openxmlformats.org/officeDocument/2006/relationships/font" Target="fonts/OldStandardTT-italic.fntdata"/><Relationship Id="rId12" Type="http://schemas.openxmlformats.org/officeDocument/2006/relationships/slide" Target="slides/slide7.xml"/><Relationship Id="rId23" Type="http://schemas.openxmlformats.org/officeDocument/2006/relationships/font" Target="fonts/OldStandardT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4fb3324ff9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4fb3324ff9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4fb3324ff9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4fb3324ff9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4fb3324ff9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4fb3324ff9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4fb3324ff9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4fb3324ff9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4fb3324ff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4fb3324ff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4fb3324ff9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4fb3324ff9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4fb3324ff9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4fb3324ff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4fb3324ff9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4fb3324ff9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4fb3324ff9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4fb3324ff9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4fb3324ff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4fb3324ff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4fb3324ff9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4fb3324ff9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jpg"/><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Smart Water Management </a:t>
            </a:r>
            <a:endParaRPr/>
          </a:p>
        </p:txBody>
      </p:sp>
      <p:sp>
        <p:nvSpPr>
          <p:cNvPr id="60" name="Google Shape;60;p13"/>
          <p:cNvSpPr txBox="1"/>
          <p:nvPr>
            <p:ph idx="1" type="subTitle"/>
          </p:nvPr>
        </p:nvSpPr>
        <p:spPr>
          <a:xfrm>
            <a:off x="752175" y="4350900"/>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Presented by Pro-Decoder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59"/>
                                        </p:tgtEl>
                                        <p:attrNameLst>
                                          <p:attrName>style.visibility</p:attrName>
                                        </p:attrNameLst>
                                      </p:cBhvr>
                                      <p:to>
                                        <p:strVal val="visible"/>
                                      </p:to>
                                    </p:set>
                                    <p:anim calcmode="lin" valueType="num">
                                      <p:cBhvr additive="base">
                                        <p:cTn dur="1000"/>
                                        <p:tgtEl>
                                          <p:spTgt spid="59"/>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1000"/>
                                        <p:tgtEl>
                                          <p:spTgt spid="6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solidFill>
                  <a:schemeClr val="lt1"/>
                </a:solidFill>
              </a:rPr>
              <a:t>WasteWater Management</a:t>
            </a:r>
            <a:endParaRPr b="1" u="sng">
              <a:solidFill>
                <a:schemeClr val="lt1"/>
              </a:solidFill>
            </a:endParaRPr>
          </a:p>
        </p:txBody>
      </p:sp>
      <p:sp>
        <p:nvSpPr>
          <p:cNvPr id="116" name="Google Shape;116;p2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7" name="Google Shape;117;p22"/>
          <p:cNvPicPr preferRelativeResize="0"/>
          <p:nvPr/>
        </p:nvPicPr>
        <p:blipFill>
          <a:blip r:embed="rId4">
            <a:alphaModFix/>
          </a:blip>
          <a:stretch>
            <a:fillRect/>
          </a:stretch>
        </p:blipFill>
        <p:spPr>
          <a:xfrm>
            <a:off x="311700" y="1134314"/>
            <a:ext cx="8606750" cy="372501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solidFill>
                  <a:schemeClr val="lt1"/>
                </a:solidFill>
              </a:rPr>
              <a:t>Methods of WasteWater Management</a:t>
            </a:r>
            <a:endParaRPr b="1" u="sng">
              <a:solidFill>
                <a:schemeClr val="lt1"/>
              </a:solidFill>
            </a:endParaRPr>
          </a:p>
        </p:txBody>
      </p:sp>
      <p:sp>
        <p:nvSpPr>
          <p:cNvPr id="123" name="Google Shape;123;p23"/>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346075" lvl="0" marL="457200" rtl="0" algn="l">
              <a:lnSpc>
                <a:spcPct val="105000"/>
              </a:lnSpc>
              <a:spcBef>
                <a:spcPts val="1400"/>
              </a:spcBef>
              <a:spcAft>
                <a:spcPts val="0"/>
              </a:spcAft>
              <a:buClr>
                <a:schemeClr val="lt1"/>
              </a:buClr>
              <a:buSzPts val="1850"/>
              <a:buFont typeface="Roboto"/>
              <a:buChar char="●"/>
            </a:pPr>
            <a:r>
              <a:rPr lang="en" sz="1850">
                <a:solidFill>
                  <a:schemeClr val="lt1"/>
                </a:solidFill>
                <a:latin typeface="Roboto"/>
                <a:ea typeface="Roboto"/>
                <a:cs typeface="Roboto"/>
                <a:sym typeface="Roboto"/>
              </a:rPr>
              <a:t>Primary Treatment</a:t>
            </a:r>
            <a:endParaRPr sz="1850">
              <a:solidFill>
                <a:schemeClr val="lt1"/>
              </a:solidFill>
              <a:latin typeface="Roboto"/>
              <a:ea typeface="Roboto"/>
              <a:cs typeface="Roboto"/>
              <a:sym typeface="Roboto"/>
            </a:endParaRPr>
          </a:p>
          <a:p>
            <a:pPr indent="-346075" lvl="0" marL="457200" rtl="0" algn="l">
              <a:lnSpc>
                <a:spcPct val="105000"/>
              </a:lnSpc>
              <a:spcBef>
                <a:spcPts val="0"/>
              </a:spcBef>
              <a:spcAft>
                <a:spcPts val="0"/>
              </a:spcAft>
              <a:buClr>
                <a:schemeClr val="lt1"/>
              </a:buClr>
              <a:buSzPts val="1850"/>
              <a:buFont typeface="Roboto"/>
              <a:buChar char="●"/>
            </a:pPr>
            <a:r>
              <a:rPr lang="en" sz="1850">
                <a:solidFill>
                  <a:schemeClr val="lt1"/>
                </a:solidFill>
                <a:latin typeface="Roboto"/>
                <a:ea typeface="Roboto"/>
                <a:cs typeface="Roboto"/>
                <a:sym typeface="Roboto"/>
              </a:rPr>
              <a:t>Secondary Treatment</a:t>
            </a:r>
            <a:endParaRPr sz="1850">
              <a:solidFill>
                <a:schemeClr val="lt1"/>
              </a:solidFill>
              <a:latin typeface="Roboto"/>
              <a:ea typeface="Roboto"/>
              <a:cs typeface="Roboto"/>
              <a:sym typeface="Roboto"/>
            </a:endParaRPr>
          </a:p>
          <a:p>
            <a:pPr indent="-346075" lvl="0" marL="457200" rtl="0" algn="l">
              <a:lnSpc>
                <a:spcPct val="105000"/>
              </a:lnSpc>
              <a:spcBef>
                <a:spcPts val="0"/>
              </a:spcBef>
              <a:spcAft>
                <a:spcPts val="0"/>
              </a:spcAft>
              <a:buClr>
                <a:schemeClr val="lt1"/>
              </a:buClr>
              <a:buSzPts val="1850"/>
              <a:buFont typeface="Roboto"/>
              <a:buChar char="●"/>
            </a:pPr>
            <a:r>
              <a:rPr lang="en" sz="1850">
                <a:solidFill>
                  <a:schemeClr val="lt1"/>
                </a:solidFill>
                <a:latin typeface="Roboto"/>
                <a:ea typeface="Roboto"/>
                <a:cs typeface="Roboto"/>
                <a:sym typeface="Roboto"/>
              </a:rPr>
              <a:t>Tertiary Treatment</a:t>
            </a:r>
            <a:endParaRPr sz="1850">
              <a:solidFill>
                <a:schemeClr val="lt1"/>
              </a:solidFill>
              <a:latin typeface="Roboto"/>
              <a:ea typeface="Roboto"/>
              <a:cs typeface="Roboto"/>
              <a:sym typeface="Roboto"/>
            </a:endParaRPr>
          </a:p>
          <a:p>
            <a:pPr indent="-346075" lvl="0" marL="457200" rtl="0" algn="l">
              <a:lnSpc>
                <a:spcPct val="105000"/>
              </a:lnSpc>
              <a:spcBef>
                <a:spcPts val="0"/>
              </a:spcBef>
              <a:spcAft>
                <a:spcPts val="0"/>
              </a:spcAft>
              <a:buClr>
                <a:schemeClr val="lt1"/>
              </a:buClr>
              <a:buSzPts val="1850"/>
              <a:buFont typeface="Roboto"/>
              <a:buChar char="●"/>
            </a:pPr>
            <a:r>
              <a:rPr lang="en" sz="1850">
                <a:solidFill>
                  <a:schemeClr val="lt1"/>
                </a:solidFill>
                <a:latin typeface="Roboto"/>
                <a:ea typeface="Roboto"/>
                <a:cs typeface="Roboto"/>
                <a:sym typeface="Roboto"/>
              </a:rPr>
              <a:t>Advanced Treatment</a:t>
            </a:r>
            <a:endParaRPr sz="1850">
              <a:solidFill>
                <a:schemeClr val="lt1"/>
              </a:solidFill>
              <a:latin typeface="Roboto"/>
              <a:ea typeface="Roboto"/>
              <a:cs typeface="Roboto"/>
              <a:sym typeface="Roboto"/>
            </a:endParaRPr>
          </a:p>
          <a:p>
            <a:pPr indent="-346075" lvl="0" marL="457200" rtl="0" algn="l">
              <a:lnSpc>
                <a:spcPct val="105000"/>
              </a:lnSpc>
              <a:spcBef>
                <a:spcPts val="0"/>
              </a:spcBef>
              <a:spcAft>
                <a:spcPts val="0"/>
              </a:spcAft>
              <a:buClr>
                <a:schemeClr val="lt1"/>
              </a:buClr>
              <a:buSzPts val="1850"/>
              <a:buFont typeface="Roboto"/>
              <a:buChar char="●"/>
            </a:pPr>
            <a:r>
              <a:rPr lang="en" sz="1850">
                <a:solidFill>
                  <a:schemeClr val="lt1"/>
                </a:solidFill>
                <a:latin typeface="Roboto"/>
                <a:ea typeface="Roboto"/>
                <a:cs typeface="Roboto"/>
                <a:sym typeface="Roboto"/>
              </a:rPr>
              <a:t>Disinfection</a:t>
            </a:r>
            <a:endParaRPr sz="1850">
              <a:solidFill>
                <a:schemeClr val="lt1"/>
              </a:solidFill>
              <a:latin typeface="Roboto"/>
              <a:ea typeface="Roboto"/>
              <a:cs typeface="Roboto"/>
              <a:sym typeface="Roboto"/>
            </a:endParaRPr>
          </a:p>
          <a:p>
            <a:pPr indent="-346075" lvl="0" marL="457200" rtl="0" algn="l">
              <a:lnSpc>
                <a:spcPct val="105000"/>
              </a:lnSpc>
              <a:spcBef>
                <a:spcPts val="0"/>
              </a:spcBef>
              <a:spcAft>
                <a:spcPts val="0"/>
              </a:spcAft>
              <a:buClr>
                <a:schemeClr val="lt1"/>
              </a:buClr>
              <a:buSzPts val="1850"/>
              <a:buFont typeface="Roboto"/>
              <a:buChar char="●"/>
            </a:pPr>
            <a:r>
              <a:rPr lang="en" sz="1850">
                <a:solidFill>
                  <a:schemeClr val="lt1"/>
                </a:solidFill>
                <a:latin typeface="Roboto"/>
                <a:ea typeface="Roboto"/>
                <a:cs typeface="Roboto"/>
                <a:sym typeface="Roboto"/>
              </a:rPr>
              <a:t>Water Reuse and Recycling</a:t>
            </a:r>
            <a:endParaRPr sz="1850">
              <a:solidFill>
                <a:schemeClr val="lt1"/>
              </a:solidFill>
              <a:latin typeface="Roboto"/>
              <a:ea typeface="Roboto"/>
              <a:cs typeface="Roboto"/>
              <a:sym typeface="Roboto"/>
            </a:endParaRPr>
          </a:p>
          <a:p>
            <a:pPr indent="-346075" lvl="0" marL="457200" rtl="0" algn="l">
              <a:lnSpc>
                <a:spcPct val="105000"/>
              </a:lnSpc>
              <a:spcBef>
                <a:spcPts val="0"/>
              </a:spcBef>
              <a:spcAft>
                <a:spcPts val="0"/>
              </a:spcAft>
              <a:buClr>
                <a:schemeClr val="lt1"/>
              </a:buClr>
              <a:buSzPts val="1850"/>
              <a:buFont typeface="Roboto"/>
              <a:buChar char="●"/>
            </a:pPr>
            <a:r>
              <a:rPr lang="en" sz="1850">
                <a:solidFill>
                  <a:schemeClr val="lt1"/>
                </a:solidFill>
                <a:latin typeface="Roboto"/>
                <a:ea typeface="Roboto"/>
                <a:cs typeface="Roboto"/>
                <a:sym typeface="Roboto"/>
              </a:rPr>
              <a:t>Anaerobic Digestion</a:t>
            </a:r>
            <a:endParaRPr sz="1850">
              <a:solidFill>
                <a:schemeClr val="lt1"/>
              </a:solidFill>
              <a:latin typeface="Roboto"/>
              <a:ea typeface="Roboto"/>
              <a:cs typeface="Roboto"/>
              <a:sym typeface="Roboto"/>
            </a:endParaRPr>
          </a:p>
          <a:p>
            <a:pPr indent="-346075" lvl="0" marL="457200" rtl="0" algn="l">
              <a:lnSpc>
                <a:spcPct val="105000"/>
              </a:lnSpc>
              <a:spcBef>
                <a:spcPts val="0"/>
              </a:spcBef>
              <a:spcAft>
                <a:spcPts val="0"/>
              </a:spcAft>
              <a:buClr>
                <a:schemeClr val="lt1"/>
              </a:buClr>
              <a:buSzPts val="1850"/>
              <a:buFont typeface="Roboto"/>
              <a:buChar char="●"/>
            </a:pPr>
            <a:r>
              <a:rPr lang="en" sz="1850">
                <a:solidFill>
                  <a:schemeClr val="lt1"/>
                </a:solidFill>
                <a:latin typeface="Roboto"/>
                <a:ea typeface="Roboto"/>
                <a:cs typeface="Roboto"/>
                <a:sym typeface="Roboto"/>
              </a:rPr>
              <a:t>Constructed Wetlands</a:t>
            </a:r>
            <a:endParaRPr sz="1850">
              <a:solidFill>
                <a:schemeClr val="lt1"/>
              </a:solidFill>
              <a:latin typeface="Roboto"/>
              <a:ea typeface="Roboto"/>
              <a:cs typeface="Roboto"/>
              <a:sym typeface="Roboto"/>
            </a:endParaRPr>
          </a:p>
          <a:p>
            <a:pPr indent="-346075" lvl="0" marL="457200" rtl="0" algn="l">
              <a:lnSpc>
                <a:spcPct val="105000"/>
              </a:lnSpc>
              <a:spcBef>
                <a:spcPts val="0"/>
              </a:spcBef>
              <a:spcAft>
                <a:spcPts val="0"/>
              </a:spcAft>
              <a:buClr>
                <a:schemeClr val="lt1"/>
              </a:buClr>
              <a:buSzPts val="1850"/>
              <a:buFont typeface="Roboto"/>
              <a:buChar char="●"/>
            </a:pPr>
            <a:r>
              <a:rPr lang="en" sz="1850">
                <a:solidFill>
                  <a:schemeClr val="lt1"/>
                </a:solidFill>
                <a:latin typeface="Roboto"/>
                <a:ea typeface="Roboto"/>
                <a:cs typeface="Roboto"/>
                <a:sym typeface="Roboto"/>
              </a:rPr>
              <a:t>Septic Systems</a:t>
            </a:r>
            <a:endParaRPr sz="1850">
              <a:solidFill>
                <a:schemeClr val="lt1"/>
              </a:solidFill>
              <a:latin typeface="Roboto"/>
              <a:ea typeface="Roboto"/>
              <a:cs typeface="Roboto"/>
              <a:sym typeface="Roboto"/>
            </a:endParaRPr>
          </a:p>
          <a:p>
            <a:pPr indent="-346075" lvl="0" marL="457200" rtl="0" algn="l">
              <a:lnSpc>
                <a:spcPct val="105000"/>
              </a:lnSpc>
              <a:spcBef>
                <a:spcPts val="0"/>
              </a:spcBef>
              <a:spcAft>
                <a:spcPts val="0"/>
              </a:spcAft>
              <a:buClr>
                <a:schemeClr val="lt1"/>
              </a:buClr>
              <a:buSzPts val="1850"/>
              <a:buFont typeface="Roboto"/>
              <a:buChar char="●"/>
            </a:pPr>
            <a:r>
              <a:rPr lang="en" sz="1850">
                <a:solidFill>
                  <a:schemeClr val="lt1"/>
                </a:solidFill>
                <a:latin typeface="Roboto"/>
                <a:ea typeface="Roboto"/>
                <a:cs typeface="Roboto"/>
                <a:sym typeface="Roboto"/>
              </a:rPr>
              <a:t>Stormwater Management</a:t>
            </a:r>
            <a:endParaRPr sz="1850">
              <a:solidFill>
                <a:schemeClr val="lt1"/>
              </a:solidFill>
              <a:latin typeface="Roboto"/>
              <a:ea typeface="Roboto"/>
              <a:cs typeface="Roboto"/>
              <a:sym typeface="Roboto"/>
            </a:endParaRPr>
          </a:p>
          <a:p>
            <a:pPr indent="0" lvl="0" marL="0" rtl="0" algn="l">
              <a:lnSpc>
                <a:spcPct val="105000"/>
              </a:lnSpc>
              <a:spcBef>
                <a:spcPts val="1400"/>
              </a:spcBef>
              <a:spcAft>
                <a:spcPts val="0"/>
              </a:spcAft>
              <a:buNone/>
            </a:pPr>
            <a:r>
              <a:t/>
            </a:r>
            <a:endParaRPr sz="3300">
              <a:solidFill>
                <a:schemeClr val="lt1"/>
              </a:solidFill>
              <a:latin typeface="Arial"/>
              <a:ea typeface="Arial"/>
              <a:cs typeface="Arial"/>
              <a:sym typeface="Arial"/>
            </a:endParaRPr>
          </a:p>
          <a:p>
            <a:pPr indent="0" lvl="0" marL="0" rtl="0" algn="l">
              <a:lnSpc>
                <a:spcPct val="105000"/>
              </a:lnSpc>
              <a:spcBef>
                <a:spcPts val="300"/>
              </a:spcBef>
              <a:spcAft>
                <a:spcPts val="0"/>
              </a:spcAft>
              <a:buNone/>
            </a:pPr>
            <a:r>
              <a:t/>
            </a:r>
            <a:endParaRPr sz="3300">
              <a:solidFill>
                <a:schemeClr val="lt1"/>
              </a:solidFill>
              <a:latin typeface="Arial"/>
              <a:ea typeface="Arial"/>
              <a:cs typeface="Arial"/>
              <a:sym typeface="Arial"/>
            </a:endParaRPr>
          </a:p>
          <a:p>
            <a:pPr indent="-387350" lvl="0" marL="457200" rtl="0" algn="l">
              <a:lnSpc>
                <a:spcPct val="105000"/>
              </a:lnSpc>
              <a:spcBef>
                <a:spcPts val="300"/>
              </a:spcBef>
              <a:spcAft>
                <a:spcPts val="0"/>
              </a:spcAft>
              <a:buClr>
                <a:schemeClr val="lt1"/>
              </a:buClr>
              <a:buSzPts val="2500"/>
              <a:buChar char="●"/>
            </a:pPr>
            <a:r>
              <a:t/>
            </a:r>
            <a:endParaRPr sz="25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122"/>
                                        </p:tgtEl>
                                        <p:attrNameLst>
                                          <p:attrName>style.visibility</p:attrName>
                                        </p:attrNameLst>
                                      </p:cBhvr>
                                      <p:to>
                                        <p:strVal val="visible"/>
                                      </p:to>
                                    </p:set>
                                    <p:anim calcmode="lin" valueType="num">
                                      <p:cBhvr additive="base">
                                        <p:cTn dur="1000"/>
                                        <p:tgtEl>
                                          <p:spTgt spid="12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123"/>
                                        </p:tgtEl>
                                        <p:attrNameLst>
                                          <p:attrName>style.visibility</p:attrName>
                                        </p:attrNameLst>
                                      </p:cBhvr>
                                      <p:to>
                                        <p:strVal val="visible"/>
                                      </p:to>
                                    </p:set>
                                    <p:anim calcmode="lin" valueType="num">
                                      <p:cBhvr additive="base">
                                        <p:cTn dur="1000"/>
                                        <p:tgtEl>
                                          <p:spTgt spid="12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2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None/>
            </a:pPr>
            <a:r>
              <a:rPr lang="en" sz="11400">
                <a:solidFill>
                  <a:srgbClr val="FFFF00"/>
                </a:solidFill>
              </a:rPr>
              <a:t>THANK YOU</a:t>
            </a:r>
            <a:endParaRPr sz="11400">
              <a:solidFill>
                <a:srgbClr val="FFFF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128"/>
                                        </p:tgtEl>
                                        <p:attrNameLst>
                                          <p:attrName>style.visibility</p:attrName>
                                        </p:attrNameLst>
                                      </p:cBhvr>
                                      <p:to>
                                        <p:strVal val="visible"/>
                                      </p:to>
                                    </p:set>
                                    <p:anim calcmode="lin" valueType="num">
                                      <p:cBhvr additive="base">
                                        <p:cTn dur="1000"/>
                                        <p:tgtEl>
                                          <p:spTgt spid="128"/>
                                        </p:tgtEl>
                                        <p:attrNameLst>
                                          <p:attrName>ppt_w</p:attrName>
                                        </p:attrNameLst>
                                      </p:cBhvr>
                                      <p:tavLst>
                                        <p:tav fmla="" tm="0">
                                          <p:val>
                                            <p:strVal val="0"/>
                                          </p:val>
                                        </p:tav>
                                        <p:tav fmla="" tm="100000">
                                          <p:val>
                                            <p:strVal val="#ppt_w"/>
                                          </p:val>
                                        </p:tav>
                                      </p:tavLst>
                                    </p:anim>
                                    <p:anim calcmode="lin" valueType="num">
                                      <p:cBhvr additive="base">
                                        <p:cTn dur="1000"/>
                                        <p:tgtEl>
                                          <p:spTgt spid="12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solidFill>
                  <a:srgbClr val="D0E0E3"/>
                </a:solidFill>
              </a:rPr>
              <a:t>CODE IMPLEMENTATION &amp; PLANNING</a:t>
            </a:r>
            <a:endParaRPr b="1" u="sng">
              <a:solidFill>
                <a:srgbClr val="D0E0E3"/>
              </a:solidFill>
            </a:endParaRPr>
          </a:p>
        </p:txBody>
      </p:sp>
      <p:sp>
        <p:nvSpPr>
          <p:cNvPr id="66" name="Google Shape;66;p14"/>
          <p:cNvSpPr txBox="1"/>
          <p:nvPr>
            <p:ph idx="1" type="body"/>
          </p:nvPr>
        </p:nvSpPr>
        <p:spPr>
          <a:xfrm>
            <a:off x="311700" y="1420850"/>
            <a:ext cx="8520600" cy="3148200"/>
          </a:xfrm>
          <a:prstGeom prst="rect">
            <a:avLst/>
          </a:prstGeom>
        </p:spPr>
        <p:txBody>
          <a:bodyPr anchorCtr="0" anchor="t" bIns="91425" lIns="91425" spcFirstLastPara="1" rIns="91425" wrap="square" tIns="91425">
            <a:normAutofit/>
          </a:bodyPr>
          <a:lstStyle/>
          <a:p>
            <a:pPr indent="-368300" lvl="0" marL="457200" rtl="0" algn="l">
              <a:lnSpc>
                <a:spcPct val="95000"/>
              </a:lnSpc>
              <a:spcBef>
                <a:spcPts val="0"/>
              </a:spcBef>
              <a:spcAft>
                <a:spcPts val="0"/>
              </a:spcAft>
              <a:buClr>
                <a:srgbClr val="EFEFEF"/>
              </a:buClr>
              <a:buSzPts val="2200"/>
              <a:buFont typeface="Calibri"/>
              <a:buChar char="●"/>
            </a:pPr>
            <a:r>
              <a:rPr lang="en" sz="2200">
                <a:solidFill>
                  <a:srgbClr val="EFEFEF"/>
                </a:solidFill>
                <a:latin typeface="Calibri"/>
                <a:ea typeface="Calibri"/>
                <a:cs typeface="Calibri"/>
                <a:sym typeface="Calibri"/>
              </a:rPr>
              <a:t>Smart water management involves using technology to monitor, control, and optimize water resources efficiently. To implement smart water management, you can use various programming languages and technologies, depending on your specific needs and the devices or sensors you're working with. Here's a general outline of the steps and some code snippets in Python to get you started</a:t>
            </a:r>
            <a:endParaRPr sz="1600">
              <a:solidFill>
                <a:srgbClr val="EFEFEF"/>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65"/>
                                        </p:tgtEl>
                                        <p:attrNameLst>
                                          <p:attrName>style.visibility</p:attrName>
                                        </p:attrNameLst>
                                      </p:cBhvr>
                                      <p:to>
                                        <p:strVal val="visible"/>
                                      </p:to>
                                    </p:set>
                                    <p:anim calcmode="lin" valueType="num">
                                      <p:cBhvr additive="base">
                                        <p:cTn dur="1000"/>
                                        <p:tgtEl>
                                          <p:spTgt spid="65"/>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66"/>
                                        </p:tgtEl>
                                        <p:attrNameLst>
                                          <p:attrName>style.visibility</p:attrName>
                                        </p:attrNameLst>
                                      </p:cBhvr>
                                      <p:to>
                                        <p:strVal val="visible"/>
                                      </p:to>
                                    </p:set>
                                    <p:anim calcmode="lin" valueType="num">
                                      <p:cBhvr additive="base">
                                        <p:cTn dur="1000"/>
                                        <p:tgtEl>
                                          <p:spTgt spid="6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300"/>
              </a:spcAft>
              <a:buClr>
                <a:schemeClr val="dk1"/>
              </a:buClr>
              <a:buSzPts val="1100"/>
              <a:buFont typeface="Arial"/>
              <a:buNone/>
            </a:pPr>
            <a:r>
              <a:rPr b="1" lang="en" sz="2900" u="sng">
                <a:solidFill>
                  <a:srgbClr val="FFFFFF"/>
                </a:solidFill>
              </a:rPr>
              <a:t>Data Collection and Sensors:</a:t>
            </a:r>
            <a:endParaRPr b="1" sz="2900" u="sng">
              <a:solidFill>
                <a:srgbClr val="FFFFFF"/>
              </a:solidFill>
            </a:endParaRPr>
          </a:p>
        </p:txBody>
      </p:sp>
      <p:sp>
        <p:nvSpPr>
          <p:cNvPr id="72" name="Google Shape;72;p15"/>
          <p:cNvSpPr txBox="1"/>
          <p:nvPr>
            <p:ph idx="1" type="body"/>
          </p:nvPr>
        </p:nvSpPr>
        <p:spPr>
          <a:xfrm>
            <a:off x="311700" y="1058225"/>
            <a:ext cx="8520600" cy="3872100"/>
          </a:xfrm>
          <a:prstGeom prst="rect">
            <a:avLst/>
          </a:prstGeom>
        </p:spPr>
        <p:txBody>
          <a:bodyPr anchorCtr="0" anchor="t" bIns="91425" lIns="91425" spcFirstLastPara="1" rIns="91425" wrap="square" tIns="91425">
            <a:normAutofit fontScale="85000" lnSpcReduction="10000"/>
          </a:bodyPr>
          <a:lstStyle/>
          <a:p>
            <a:pPr indent="-368935" lvl="0" marL="457200" rtl="0" algn="l">
              <a:spcBef>
                <a:spcPts val="0"/>
              </a:spcBef>
              <a:spcAft>
                <a:spcPts val="0"/>
              </a:spcAft>
              <a:buClr>
                <a:schemeClr val="lt1"/>
              </a:buClr>
              <a:buSzPct val="100000"/>
              <a:buFont typeface="Arial"/>
              <a:buChar char="●"/>
            </a:pPr>
            <a:r>
              <a:rPr lang="en" sz="2600">
                <a:solidFill>
                  <a:schemeClr val="lt1"/>
                </a:solidFill>
                <a:latin typeface="Arial"/>
                <a:ea typeface="Arial"/>
                <a:cs typeface="Arial"/>
                <a:sym typeface="Arial"/>
              </a:rPr>
              <a:t>Connect sensors (e.g., flow meters, water level sensors) to a microcontroller or single-board computer (e.g., Raspberry Pi).</a:t>
            </a:r>
            <a:endParaRPr sz="2600">
              <a:solidFill>
                <a:schemeClr val="lt1"/>
              </a:solidFill>
              <a:latin typeface="Arial"/>
              <a:ea typeface="Arial"/>
              <a:cs typeface="Arial"/>
              <a:sym typeface="Arial"/>
            </a:endParaRPr>
          </a:p>
          <a:p>
            <a:pPr indent="0" lvl="0" marL="0" rtl="0" algn="l">
              <a:spcBef>
                <a:spcPts val="300"/>
              </a:spcBef>
              <a:spcAft>
                <a:spcPts val="0"/>
              </a:spcAft>
              <a:buNone/>
            </a:pPr>
            <a:r>
              <a:t/>
            </a:r>
            <a:endParaRPr sz="2600">
              <a:solidFill>
                <a:schemeClr val="lt1"/>
              </a:solidFill>
              <a:latin typeface="Arial"/>
              <a:ea typeface="Arial"/>
              <a:cs typeface="Arial"/>
              <a:sym typeface="Arial"/>
            </a:endParaRPr>
          </a:p>
          <a:p>
            <a:pPr indent="-368935" lvl="0" marL="457200" rtl="0" algn="l">
              <a:spcBef>
                <a:spcPts val="300"/>
              </a:spcBef>
              <a:spcAft>
                <a:spcPts val="0"/>
              </a:spcAft>
              <a:buClr>
                <a:schemeClr val="lt1"/>
              </a:buClr>
              <a:buSzPct val="100000"/>
              <a:buFont typeface="Arial"/>
              <a:buChar char="●"/>
            </a:pPr>
            <a:r>
              <a:rPr lang="en" sz="2600">
                <a:solidFill>
                  <a:schemeClr val="lt1"/>
                </a:solidFill>
                <a:latin typeface="Arial"/>
                <a:ea typeface="Arial"/>
                <a:cs typeface="Arial"/>
                <a:sym typeface="Arial"/>
              </a:rPr>
              <a:t>With the help of sensors, a smart city water management system can enable you to collect real-time data—information that helps you visualize water distribution across the network. Residents with smart meters can make more informed decisions as a result, leading to a more sustainable city overall.</a:t>
            </a:r>
            <a:endParaRPr sz="2600">
              <a:solidFill>
                <a:schemeClr val="lt1"/>
              </a:solidFill>
              <a:latin typeface="Arial"/>
              <a:ea typeface="Arial"/>
              <a:cs typeface="Arial"/>
              <a:sym typeface="Arial"/>
            </a:endParaRPr>
          </a:p>
          <a:p>
            <a:pPr indent="0" lvl="0" marL="457200" rtl="0" algn="l">
              <a:spcBef>
                <a:spcPts val="300"/>
              </a:spcBef>
              <a:spcAft>
                <a:spcPts val="0"/>
              </a:spcAft>
              <a:buNone/>
            </a:pPr>
            <a:r>
              <a:t/>
            </a:r>
            <a:endParaRPr sz="2600">
              <a:solidFill>
                <a:schemeClr val="lt1"/>
              </a:solidFill>
              <a:latin typeface="Arial"/>
              <a:ea typeface="Arial"/>
              <a:cs typeface="Arial"/>
              <a:sym typeface="Arial"/>
            </a:endParaRPr>
          </a:p>
          <a:p>
            <a:pPr indent="0" lvl="0" marL="0" rtl="0" algn="l">
              <a:spcBef>
                <a:spcPts val="300"/>
              </a:spcBef>
              <a:spcAft>
                <a:spcPts val="1200"/>
              </a:spcAft>
              <a:buNone/>
            </a:pPr>
            <a:r>
              <a:t/>
            </a:r>
            <a:endParaRPr>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2"/>
                                        </p:tgtEl>
                                        <p:attrNameLst>
                                          <p:attrName>style.visibility</p:attrName>
                                        </p:attrNameLst>
                                      </p:cBhvr>
                                      <p:to>
                                        <p:strVal val="visible"/>
                                      </p:to>
                                    </p:set>
                                    <p:animEffect filter="fade" transition="in">
                                      <p:cBhvr>
                                        <p:cTn dur="1000"/>
                                        <p:tgtEl>
                                          <p:spTgt spid="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6" name="Shape 76"/>
        <p:cNvGrpSpPr/>
        <p:nvPr/>
      </p:nvGrpSpPr>
      <p:grpSpPr>
        <a:xfrm>
          <a:off x="0" y="0"/>
          <a:ext cx="0" cy="0"/>
          <a:chOff x="0" y="0"/>
          <a:chExt cx="0" cy="0"/>
        </a:xfrm>
      </p:grpSpPr>
      <p:sp>
        <p:nvSpPr>
          <p:cNvPr id="77" name="Google Shape;77;p16"/>
          <p:cNvSpPr txBox="1"/>
          <p:nvPr>
            <p:ph type="title"/>
          </p:nvPr>
        </p:nvSpPr>
        <p:spPr>
          <a:xfrm>
            <a:off x="3651600" y="445025"/>
            <a:ext cx="51807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solidFill>
                  <a:schemeClr val="lt1"/>
                </a:solidFill>
              </a:rPr>
              <a:t>Structure of Water Management</a:t>
            </a:r>
            <a:endParaRPr b="1" u="sng">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u="sng">
                <a:solidFill>
                  <a:schemeClr val="lt1"/>
                </a:solidFill>
              </a:rPr>
              <a:t>Code for Data collection </a:t>
            </a:r>
            <a:endParaRPr b="1" u="sng">
              <a:solidFill>
                <a:schemeClr val="lt1"/>
              </a:solidFill>
            </a:endParaRPr>
          </a:p>
        </p:txBody>
      </p:sp>
      <p:sp>
        <p:nvSpPr>
          <p:cNvPr id="83" name="Google Shape;83;p17"/>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solidFill>
                  <a:srgbClr val="00FFFF"/>
                </a:solidFill>
                <a:highlight>
                  <a:schemeClr val="dk1"/>
                </a:highlight>
                <a:latin typeface="Courier New"/>
                <a:ea typeface="Courier New"/>
                <a:cs typeface="Courier New"/>
                <a:sym typeface="Courier New"/>
              </a:rPr>
              <a:t>import RPi.GPIO as GPIO</a:t>
            </a:r>
            <a:endParaRPr sz="1700">
              <a:solidFill>
                <a:srgbClr val="00FFFF"/>
              </a:solidFill>
              <a:highlight>
                <a:schemeClr val="dk1"/>
              </a:highlight>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t/>
            </a:r>
            <a:endParaRPr sz="1700">
              <a:solidFill>
                <a:srgbClr val="00FFFF"/>
              </a:solidFill>
              <a:highlight>
                <a:schemeClr val="dk1"/>
              </a:highlight>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lang="en" sz="1700">
                <a:solidFill>
                  <a:srgbClr val="00FFFF"/>
                </a:solidFill>
                <a:highlight>
                  <a:schemeClr val="dk1"/>
                </a:highlight>
                <a:latin typeface="Courier New"/>
                <a:ea typeface="Courier New"/>
                <a:cs typeface="Courier New"/>
                <a:sym typeface="Courier New"/>
              </a:rPr>
              <a:t># Initialize GPIO pins for sensors</a:t>
            </a:r>
            <a:endParaRPr sz="1700">
              <a:solidFill>
                <a:srgbClr val="00FFFF"/>
              </a:solidFill>
              <a:highlight>
                <a:schemeClr val="dk1"/>
              </a:highlight>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lang="en" sz="1700">
                <a:solidFill>
                  <a:srgbClr val="00FFFF"/>
                </a:solidFill>
                <a:highlight>
                  <a:schemeClr val="dk1"/>
                </a:highlight>
                <a:latin typeface="Courier New"/>
                <a:ea typeface="Courier New"/>
                <a:cs typeface="Courier New"/>
                <a:sym typeface="Courier New"/>
              </a:rPr>
              <a:t>GPIO.setmode(GPIO.BCM)</a:t>
            </a:r>
            <a:endParaRPr sz="1700">
              <a:solidFill>
                <a:srgbClr val="00FFFF"/>
              </a:solidFill>
              <a:highlight>
                <a:schemeClr val="dk1"/>
              </a:highlight>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lang="en" sz="1700">
                <a:solidFill>
                  <a:srgbClr val="00FFFF"/>
                </a:solidFill>
                <a:highlight>
                  <a:schemeClr val="dk1"/>
                </a:highlight>
                <a:latin typeface="Courier New"/>
                <a:ea typeface="Courier New"/>
                <a:cs typeface="Courier New"/>
                <a:sym typeface="Courier New"/>
              </a:rPr>
              <a:t>flow_sensor_pin = 17</a:t>
            </a:r>
            <a:endParaRPr sz="1700">
              <a:solidFill>
                <a:srgbClr val="00FFFF"/>
              </a:solidFill>
              <a:highlight>
                <a:schemeClr val="dk1"/>
              </a:highlight>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lang="en" sz="1700">
                <a:solidFill>
                  <a:srgbClr val="00FFFF"/>
                </a:solidFill>
                <a:highlight>
                  <a:schemeClr val="dk1"/>
                </a:highlight>
                <a:latin typeface="Courier New"/>
                <a:ea typeface="Courier New"/>
                <a:cs typeface="Courier New"/>
                <a:sym typeface="Courier New"/>
              </a:rPr>
              <a:t>GPIO.setup(flow_sensor_pin, GPIO.IN, pull_up_down=GPIO.PUD_UP)</a:t>
            </a:r>
            <a:endParaRPr sz="1700">
              <a:solidFill>
                <a:srgbClr val="00FFFF"/>
              </a:solidFill>
              <a:highlight>
                <a:schemeClr val="dk1"/>
              </a:highlight>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t/>
            </a:r>
            <a:endParaRPr sz="1700">
              <a:solidFill>
                <a:srgbClr val="00FFFF"/>
              </a:solidFill>
              <a:highlight>
                <a:schemeClr val="dk1"/>
              </a:highlight>
              <a:latin typeface="Courier New"/>
              <a:ea typeface="Courier New"/>
              <a:cs typeface="Courier New"/>
              <a:sym typeface="Courier New"/>
            </a:endParaRPr>
          </a:p>
          <a:p>
            <a:pPr indent="0" lvl="0" marL="0" rtl="0" algn="l">
              <a:spcBef>
                <a:spcPts val="1200"/>
              </a:spcBef>
              <a:spcAft>
                <a:spcPts val="1200"/>
              </a:spcAft>
              <a:buNone/>
            </a:pPr>
            <a:r>
              <a:t/>
            </a:r>
            <a:endParaRPr sz="1700">
              <a:solidFill>
                <a:srgbClr val="00FFFF"/>
              </a:solidFill>
              <a:highlight>
                <a:schemeClr val="dk1"/>
              </a:highlight>
              <a:latin typeface="Courier New"/>
              <a:ea typeface="Courier New"/>
              <a:cs typeface="Courier New"/>
              <a:sym typeface="Courier New"/>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82"/>
                                        </p:tgtEl>
                                        <p:attrNameLst>
                                          <p:attrName>style.visibility</p:attrName>
                                        </p:attrNameLst>
                                      </p:cBhvr>
                                      <p:to>
                                        <p:strVal val="visible"/>
                                      </p:to>
                                    </p:set>
                                    <p:anim calcmode="lin" valueType="num">
                                      <p:cBhvr additive="base">
                                        <p:cTn dur="1000"/>
                                        <p:tgtEl>
                                          <p:spTgt spid="8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83"/>
                                        </p:tgtEl>
                                        <p:attrNameLst>
                                          <p:attrName>style.visibility</p:attrName>
                                        </p:attrNameLst>
                                      </p:cBhvr>
                                      <p:to>
                                        <p:strVal val="visible"/>
                                      </p:to>
                                    </p:set>
                                    <p:anim calcmode="lin" valueType="num">
                                      <p:cBhvr additive="base">
                                        <p:cTn dur="1000"/>
                                        <p:tgtEl>
                                          <p:spTgt spid="8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700" u="sng">
                <a:solidFill>
                  <a:schemeClr val="lt1"/>
                </a:solidFill>
              </a:rPr>
              <a:t>Data Acquisition:</a:t>
            </a:r>
            <a:endParaRPr b="1" sz="2700" u="sng">
              <a:solidFill>
                <a:schemeClr val="lt1"/>
              </a:solidFill>
            </a:endParaRPr>
          </a:p>
          <a:p>
            <a:pPr indent="0" lvl="0" marL="0" rtl="0" algn="l">
              <a:spcBef>
                <a:spcPts val="300"/>
              </a:spcBef>
              <a:spcAft>
                <a:spcPts val="0"/>
              </a:spcAft>
              <a:buNone/>
            </a:pPr>
            <a:r>
              <a:t/>
            </a:r>
            <a:endParaRPr b="1" sz="2700" u="sng">
              <a:solidFill>
                <a:schemeClr val="lt1"/>
              </a:solidFill>
            </a:endParaRPr>
          </a:p>
        </p:txBody>
      </p:sp>
      <p:sp>
        <p:nvSpPr>
          <p:cNvPr id="89" name="Google Shape;89;p18"/>
          <p:cNvSpPr txBox="1"/>
          <p:nvPr>
            <p:ph idx="1" type="body"/>
          </p:nvPr>
        </p:nvSpPr>
        <p:spPr>
          <a:xfrm>
            <a:off x="311700" y="1171600"/>
            <a:ext cx="8520600" cy="3744600"/>
          </a:xfrm>
          <a:prstGeom prst="rect">
            <a:avLst/>
          </a:prstGeom>
        </p:spPr>
        <p:txBody>
          <a:bodyPr anchorCtr="0" anchor="t" bIns="91425" lIns="91425" spcFirstLastPara="1" rIns="91425" wrap="square" tIns="91425">
            <a:normAutofit fontScale="47500" lnSpcReduction="20000"/>
          </a:bodyPr>
          <a:lstStyle/>
          <a:p>
            <a:pPr indent="-322268" lvl="0" marL="457200" rtl="0" algn="l">
              <a:spcBef>
                <a:spcPts val="0"/>
              </a:spcBef>
              <a:spcAft>
                <a:spcPts val="0"/>
              </a:spcAft>
              <a:buClr>
                <a:schemeClr val="lt1"/>
              </a:buClr>
              <a:buSzPct val="100000"/>
              <a:buFont typeface="Arial"/>
              <a:buChar char="●"/>
            </a:pPr>
            <a:r>
              <a:rPr lang="en" sz="3105">
                <a:solidFill>
                  <a:schemeClr val="lt1"/>
                </a:solidFill>
                <a:latin typeface="Arial"/>
                <a:ea typeface="Arial"/>
                <a:cs typeface="Arial"/>
                <a:sym typeface="Arial"/>
              </a:rPr>
              <a:t>Read data from sensors and collect it at regular intervals.</a:t>
            </a:r>
            <a:endParaRPr sz="3105">
              <a:solidFill>
                <a:schemeClr val="lt1"/>
              </a:solidFill>
              <a:latin typeface="Arial"/>
              <a:ea typeface="Arial"/>
              <a:cs typeface="Arial"/>
              <a:sym typeface="Arial"/>
            </a:endParaRPr>
          </a:p>
          <a:p>
            <a:pPr indent="0" lvl="0" marL="0" rtl="0" algn="l">
              <a:spcBef>
                <a:spcPts val="300"/>
              </a:spcBef>
              <a:spcAft>
                <a:spcPts val="0"/>
              </a:spcAft>
              <a:buNone/>
            </a:pPr>
            <a:r>
              <a:t/>
            </a:r>
            <a:endParaRPr sz="3105">
              <a:solidFill>
                <a:schemeClr val="lt1"/>
              </a:solidFill>
              <a:latin typeface="Arial"/>
              <a:ea typeface="Arial"/>
              <a:cs typeface="Arial"/>
              <a:sym typeface="Arial"/>
            </a:endParaRPr>
          </a:p>
          <a:p>
            <a:pPr indent="0" lvl="0" marL="0" rtl="0" algn="l">
              <a:spcBef>
                <a:spcPts val="300"/>
              </a:spcBef>
              <a:spcAft>
                <a:spcPts val="0"/>
              </a:spcAft>
              <a:buNone/>
            </a:pPr>
            <a:r>
              <a:t/>
            </a:r>
            <a:endParaRPr sz="2400">
              <a:solidFill>
                <a:schemeClr val="lt1"/>
              </a:solidFill>
              <a:latin typeface="Arial"/>
              <a:ea typeface="Arial"/>
              <a:cs typeface="Arial"/>
              <a:sym typeface="Arial"/>
            </a:endParaRPr>
          </a:p>
          <a:p>
            <a:pPr indent="0" lvl="0" marL="0" rtl="0" algn="just">
              <a:spcBef>
                <a:spcPts val="300"/>
              </a:spcBef>
              <a:spcAft>
                <a:spcPts val="0"/>
              </a:spcAft>
              <a:buNone/>
            </a:pPr>
            <a:r>
              <a:rPr lang="en" sz="2400">
                <a:solidFill>
                  <a:schemeClr val="lt1"/>
                </a:solidFill>
                <a:latin typeface="Arial"/>
                <a:ea typeface="Arial"/>
                <a:cs typeface="Arial"/>
                <a:sym typeface="Arial"/>
              </a:rPr>
              <a:t>  </a:t>
            </a:r>
            <a:r>
              <a:rPr lang="en" sz="3155">
                <a:solidFill>
                  <a:srgbClr val="00FFFF"/>
                </a:solidFill>
                <a:latin typeface="Arial"/>
                <a:ea typeface="Arial"/>
                <a:cs typeface="Arial"/>
                <a:sym typeface="Arial"/>
              </a:rPr>
              <a:t>def read_water_flow():</a:t>
            </a:r>
            <a:endParaRPr sz="3155">
              <a:solidFill>
                <a:srgbClr val="00FFFF"/>
              </a:solidFill>
              <a:latin typeface="Arial"/>
              <a:ea typeface="Arial"/>
              <a:cs typeface="Arial"/>
              <a:sym typeface="Arial"/>
            </a:endParaRPr>
          </a:p>
          <a:p>
            <a:pPr indent="0" lvl="0" marL="0" rtl="0" algn="just">
              <a:spcBef>
                <a:spcPts val="300"/>
              </a:spcBef>
              <a:spcAft>
                <a:spcPts val="0"/>
              </a:spcAft>
              <a:buClr>
                <a:schemeClr val="dk1"/>
              </a:buClr>
              <a:buSzPct val="34854"/>
              <a:buFont typeface="Arial"/>
              <a:buNone/>
            </a:pPr>
            <a:r>
              <a:rPr lang="en" sz="3155">
                <a:solidFill>
                  <a:srgbClr val="00FFFF"/>
                </a:solidFill>
                <a:latin typeface="Arial"/>
                <a:ea typeface="Arial"/>
                <a:cs typeface="Arial"/>
                <a:sym typeface="Arial"/>
              </a:rPr>
              <a:t>    count = 0</a:t>
            </a:r>
            <a:endParaRPr sz="3155">
              <a:solidFill>
                <a:srgbClr val="00FFFF"/>
              </a:solidFill>
              <a:latin typeface="Arial"/>
              <a:ea typeface="Arial"/>
              <a:cs typeface="Arial"/>
              <a:sym typeface="Arial"/>
            </a:endParaRPr>
          </a:p>
          <a:p>
            <a:pPr indent="0" lvl="0" marL="0" rtl="0" algn="just">
              <a:spcBef>
                <a:spcPts val="300"/>
              </a:spcBef>
              <a:spcAft>
                <a:spcPts val="0"/>
              </a:spcAft>
              <a:buClr>
                <a:schemeClr val="dk1"/>
              </a:buClr>
              <a:buSzPct val="34854"/>
              <a:buFont typeface="Arial"/>
              <a:buNone/>
            </a:pPr>
            <a:r>
              <a:rPr lang="en" sz="3155">
                <a:solidFill>
                  <a:srgbClr val="00FFFF"/>
                </a:solidFill>
                <a:latin typeface="Arial"/>
                <a:ea typeface="Arial"/>
                <a:cs typeface="Arial"/>
                <a:sym typeface="Arial"/>
              </a:rPr>
              <a:t>    while True:</a:t>
            </a:r>
            <a:endParaRPr sz="3155">
              <a:solidFill>
                <a:srgbClr val="00FFFF"/>
              </a:solidFill>
              <a:latin typeface="Arial"/>
              <a:ea typeface="Arial"/>
              <a:cs typeface="Arial"/>
              <a:sym typeface="Arial"/>
            </a:endParaRPr>
          </a:p>
          <a:p>
            <a:pPr indent="0" lvl="0" marL="0" rtl="0" algn="just">
              <a:spcBef>
                <a:spcPts val="300"/>
              </a:spcBef>
              <a:spcAft>
                <a:spcPts val="0"/>
              </a:spcAft>
              <a:buClr>
                <a:schemeClr val="dk1"/>
              </a:buClr>
              <a:buSzPct val="34854"/>
              <a:buFont typeface="Arial"/>
              <a:buNone/>
            </a:pPr>
            <a:r>
              <a:rPr lang="en" sz="3155">
                <a:solidFill>
                  <a:srgbClr val="00FFFF"/>
                </a:solidFill>
                <a:latin typeface="Arial"/>
                <a:ea typeface="Arial"/>
                <a:cs typeface="Arial"/>
                <a:sym typeface="Arial"/>
              </a:rPr>
              <a:t>        try:</a:t>
            </a:r>
            <a:endParaRPr sz="3155">
              <a:solidFill>
                <a:srgbClr val="00FFFF"/>
              </a:solidFill>
              <a:latin typeface="Arial"/>
              <a:ea typeface="Arial"/>
              <a:cs typeface="Arial"/>
              <a:sym typeface="Arial"/>
            </a:endParaRPr>
          </a:p>
          <a:p>
            <a:pPr indent="0" lvl="0" marL="0" rtl="0" algn="just">
              <a:spcBef>
                <a:spcPts val="300"/>
              </a:spcBef>
              <a:spcAft>
                <a:spcPts val="0"/>
              </a:spcAft>
              <a:buClr>
                <a:schemeClr val="dk1"/>
              </a:buClr>
              <a:buSzPct val="34854"/>
              <a:buFont typeface="Arial"/>
              <a:buNone/>
            </a:pPr>
            <a:r>
              <a:rPr lang="en" sz="3155">
                <a:solidFill>
                  <a:srgbClr val="00FFFF"/>
                </a:solidFill>
                <a:latin typeface="Arial"/>
                <a:ea typeface="Arial"/>
                <a:cs typeface="Arial"/>
                <a:sym typeface="Arial"/>
              </a:rPr>
              <a:t>            GPIO.wait_for_edge(flow_sensor_pin, GPIO.FALLING)</a:t>
            </a:r>
            <a:endParaRPr sz="3155">
              <a:solidFill>
                <a:srgbClr val="00FFFF"/>
              </a:solidFill>
              <a:latin typeface="Arial"/>
              <a:ea typeface="Arial"/>
              <a:cs typeface="Arial"/>
              <a:sym typeface="Arial"/>
            </a:endParaRPr>
          </a:p>
          <a:p>
            <a:pPr indent="0" lvl="0" marL="0" rtl="0" algn="just">
              <a:spcBef>
                <a:spcPts val="300"/>
              </a:spcBef>
              <a:spcAft>
                <a:spcPts val="0"/>
              </a:spcAft>
              <a:buClr>
                <a:schemeClr val="dk1"/>
              </a:buClr>
              <a:buSzPct val="34854"/>
              <a:buFont typeface="Arial"/>
              <a:buNone/>
            </a:pPr>
            <a:r>
              <a:rPr lang="en" sz="3155">
                <a:solidFill>
                  <a:srgbClr val="00FFFF"/>
                </a:solidFill>
                <a:latin typeface="Arial"/>
                <a:ea typeface="Arial"/>
                <a:cs typeface="Arial"/>
                <a:sym typeface="Arial"/>
              </a:rPr>
              <a:t>            count += 1</a:t>
            </a:r>
            <a:endParaRPr sz="3155">
              <a:solidFill>
                <a:srgbClr val="00FFFF"/>
              </a:solidFill>
              <a:latin typeface="Arial"/>
              <a:ea typeface="Arial"/>
              <a:cs typeface="Arial"/>
              <a:sym typeface="Arial"/>
            </a:endParaRPr>
          </a:p>
          <a:p>
            <a:pPr indent="0" lvl="0" marL="0" rtl="0" algn="just">
              <a:spcBef>
                <a:spcPts val="300"/>
              </a:spcBef>
              <a:spcAft>
                <a:spcPts val="0"/>
              </a:spcAft>
              <a:buClr>
                <a:schemeClr val="dk1"/>
              </a:buClr>
              <a:buSzPct val="34854"/>
              <a:buFont typeface="Arial"/>
              <a:buNone/>
            </a:pPr>
            <a:r>
              <a:rPr lang="en" sz="3155">
                <a:solidFill>
                  <a:srgbClr val="00FFFF"/>
                </a:solidFill>
                <a:latin typeface="Arial"/>
                <a:ea typeface="Arial"/>
                <a:cs typeface="Arial"/>
                <a:sym typeface="Arial"/>
              </a:rPr>
              <a:t>        except KeyboardInterrupt:</a:t>
            </a:r>
            <a:endParaRPr sz="3155">
              <a:solidFill>
                <a:srgbClr val="00FFFF"/>
              </a:solidFill>
              <a:latin typeface="Arial"/>
              <a:ea typeface="Arial"/>
              <a:cs typeface="Arial"/>
              <a:sym typeface="Arial"/>
            </a:endParaRPr>
          </a:p>
          <a:p>
            <a:pPr indent="0" lvl="0" marL="0" rtl="0" algn="just">
              <a:spcBef>
                <a:spcPts val="300"/>
              </a:spcBef>
              <a:spcAft>
                <a:spcPts val="0"/>
              </a:spcAft>
              <a:buClr>
                <a:schemeClr val="dk1"/>
              </a:buClr>
              <a:buSzPct val="34854"/>
              <a:buFont typeface="Arial"/>
              <a:buNone/>
            </a:pPr>
            <a:r>
              <a:rPr lang="en" sz="3155">
                <a:solidFill>
                  <a:srgbClr val="00FFFF"/>
                </a:solidFill>
                <a:latin typeface="Arial"/>
                <a:ea typeface="Arial"/>
                <a:cs typeface="Arial"/>
                <a:sym typeface="Arial"/>
              </a:rPr>
              <a:t>            break</a:t>
            </a:r>
            <a:endParaRPr sz="3155">
              <a:solidFill>
                <a:srgbClr val="00FFFF"/>
              </a:solidFill>
              <a:latin typeface="Arial"/>
              <a:ea typeface="Arial"/>
              <a:cs typeface="Arial"/>
              <a:sym typeface="Arial"/>
            </a:endParaRPr>
          </a:p>
          <a:p>
            <a:pPr indent="0" lvl="0" marL="0" rtl="0" algn="just">
              <a:spcBef>
                <a:spcPts val="300"/>
              </a:spcBef>
              <a:spcAft>
                <a:spcPts val="0"/>
              </a:spcAft>
              <a:buClr>
                <a:schemeClr val="dk1"/>
              </a:buClr>
              <a:buSzPct val="34854"/>
              <a:buFont typeface="Arial"/>
              <a:buNone/>
            </a:pPr>
            <a:r>
              <a:rPr lang="en" sz="3155">
                <a:solidFill>
                  <a:srgbClr val="00FFFF"/>
                </a:solidFill>
                <a:latin typeface="Arial"/>
                <a:ea typeface="Arial"/>
                <a:cs typeface="Arial"/>
                <a:sym typeface="Arial"/>
              </a:rPr>
              <a:t>    return count</a:t>
            </a:r>
            <a:endParaRPr sz="3155">
              <a:solidFill>
                <a:srgbClr val="00FFFF"/>
              </a:solidFill>
              <a:latin typeface="Arial"/>
              <a:ea typeface="Arial"/>
              <a:cs typeface="Arial"/>
              <a:sym typeface="Arial"/>
            </a:endParaRPr>
          </a:p>
          <a:p>
            <a:pPr indent="0" lvl="0" marL="0" rtl="0" algn="r">
              <a:spcBef>
                <a:spcPts val="300"/>
              </a:spcBef>
              <a:spcAft>
                <a:spcPts val="0"/>
              </a:spcAft>
              <a:buClr>
                <a:schemeClr val="dk1"/>
              </a:buClr>
              <a:buSzPct val="45833"/>
              <a:buFont typeface="Arial"/>
              <a:buNone/>
            </a:pPr>
            <a:r>
              <a:t/>
            </a:r>
            <a:endParaRPr sz="2400">
              <a:solidFill>
                <a:schemeClr val="lt1"/>
              </a:solidFill>
              <a:latin typeface="Arial"/>
              <a:ea typeface="Arial"/>
              <a:cs typeface="Arial"/>
              <a:sym typeface="Arial"/>
            </a:endParaRPr>
          </a:p>
          <a:p>
            <a:pPr indent="0" lvl="0" marL="0" rtl="0" algn="l">
              <a:spcBef>
                <a:spcPts val="300"/>
              </a:spcBef>
              <a:spcAft>
                <a:spcPts val="300"/>
              </a:spcAft>
              <a:buNone/>
            </a:pPr>
            <a:r>
              <a:t/>
            </a:r>
            <a:endParaRPr sz="2400">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88"/>
                                        </p:tgtEl>
                                        <p:attrNameLst>
                                          <p:attrName>style.visibility</p:attrName>
                                        </p:attrNameLst>
                                      </p:cBhvr>
                                      <p:to>
                                        <p:strVal val="visible"/>
                                      </p:to>
                                    </p:set>
                                    <p:anim calcmode="lin" valueType="num">
                                      <p:cBhvr additive="base">
                                        <p:cTn dur="1000"/>
                                        <p:tgtEl>
                                          <p:spTgt spid="88"/>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1">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additive="base">
                                        <p:cTn dur="1000"/>
                                        <p:tgtEl>
                                          <p:spTgt spid="8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3" name="Shape 93"/>
        <p:cNvGrpSpPr/>
        <p:nvPr/>
      </p:nvGrpSpPr>
      <p:grpSpPr>
        <a:xfrm>
          <a:off x="0" y="0"/>
          <a:ext cx="0" cy="0"/>
          <a:chOff x="0" y="0"/>
          <a:chExt cx="0" cy="0"/>
        </a:xfrm>
      </p:grpSpPr>
      <p:sp>
        <p:nvSpPr>
          <p:cNvPr id="94" name="Google Shape;94;p19"/>
          <p:cNvSpPr txBox="1"/>
          <p:nvPr>
            <p:ph type="title"/>
          </p:nvPr>
        </p:nvSpPr>
        <p:spPr>
          <a:xfrm>
            <a:off x="311700" y="414388"/>
            <a:ext cx="8520600" cy="6132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300"/>
              </a:spcAft>
              <a:buClr>
                <a:schemeClr val="dk1"/>
              </a:buClr>
              <a:buSzPts val="1100"/>
              <a:buFont typeface="Arial"/>
              <a:buNone/>
            </a:pPr>
            <a:r>
              <a:rPr b="1" lang="en" sz="2700" u="sng">
                <a:solidFill>
                  <a:schemeClr val="lt1"/>
                </a:solidFill>
              </a:rPr>
              <a:t>Data Transmission:</a:t>
            </a:r>
            <a:endParaRPr b="1" sz="2700" u="sng">
              <a:solidFill>
                <a:schemeClr val="lt1"/>
              </a:solidFill>
            </a:endParaRPr>
          </a:p>
        </p:txBody>
      </p:sp>
      <p:sp>
        <p:nvSpPr>
          <p:cNvPr id="95" name="Google Shape;95;p19"/>
          <p:cNvSpPr txBox="1"/>
          <p:nvPr>
            <p:ph idx="1" type="body"/>
          </p:nvPr>
        </p:nvSpPr>
        <p:spPr>
          <a:xfrm>
            <a:off x="311700" y="1140963"/>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96" name="Google Shape;96;p19"/>
          <p:cNvSpPr txBox="1"/>
          <p:nvPr/>
        </p:nvSpPr>
        <p:spPr>
          <a:xfrm>
            <a:off x="397850" y="1219713"/>
            <a:ext cx="8340300" cy="35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import requests</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def send_data_to_server(data):</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    api_url = "https://yourserver.com/api/waterdata"</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    headers = {"Content-Type": "application/json"}</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    payload = {"flow_rate": data}</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    </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    response = requests.post(api_url, json=payload, headers=headers)</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    if response.status_code == 200:</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        print("Data sent successfully.")</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    else:</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rPr lang="en" sz="1600">
                <a:solidFill>
                  <a:srgbClr val="00FFFF"/>
                </a:solidFill>
                <a:latin typeface="Old Standard TT"/>
                <a:ea typeface="Old Standard TT"/>
                <a:cs typeface="Old Standard TT"/>
                <a:sym typeface="Old Standard TT"/>
              </a:rPr>
              <a:t>        print("Failed to send data.")</a:t>
            </a:r>
            <a:endParaRPr sz="1600">
              <a:solidFill>
                <a:srgbClr val="00FFFF"/>
              </a:solidFill>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t/>
            </a:r>
            <a:endParaRPr sz="1600">
              <a:solidFill>
                <a:srgbClr val="00FFFF"/>
              </a:solidFill>
              <a:latin typeface="Old Standard TT"/>
              <a:ea typeface="Old Standard TT"/>
              <a:cs typeface="Old Standard TT"/>
              <a:sym typeface="Old Standard T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94"/>
                                        </p:tgtEl>
                                        <p:attrNameLst>
                                          <p:attrName>style.visibility</p:attrName>
                                        </p:attrNameLst>
                                      </p:cBhvr>
                                      <p:to>
                                        <p:strVal val="visible"/>
                                      </p:to>
                                    </p:set>
                                    <p:anim calcmode="lin" valueType="num">
                                      <p:cBhvr additive="base">
                                        <p:cTn dur="1000"/>
                                        <p:tgtEl>
                                          <p:spTgt spid="94"/>
                                        </p:tgtEl>
                                        <p:attrNameLst>
                                          <p:attrName>ppt_w</p:attrName>
                                        </p:attrNameLst>
                                      </p:cBhvr>
                                      <p:tavLst>
                                        <p:tav fmla="" tm="0">
                                          <p:val>
                                            <p:strVal val="0"/>
                                          </p:val>
                                        </p:tav>
                                        <p:tav fmla="" tm="100000">
                                          <p:val>
                                            <p:strVal val="#ppt_w"/>
                                          </p:val>
                                        </p:tav>
                                      </p:tavLst>
                                    </p:anim>
                                    <p:anim calcmode="lin" valueType="num">
                                      <p:cBhvr additive="base">
                                        <p:cTn dur="1000"/>
                                        <p:tgtEl>
                                          <p:spTgt spid="94"/>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96"/>
                                        </p:tgtEl>
                                        <p:attrNameLst>
                                          <p:attrName>style.visibility</p:attrName>
                                        </p:attrNameLst>
                                      </p:cBhvr>
                                      <p:to>
                                        <p:strVal val="visible"/>
                                      </p:to>
                                    </p:set>
                                    <p:anim calcmode="lin" valueType="num">
                                      <p:cBhvr additive="base">
                                        <p:cTn dur="1000"/>
                                        <p:tgtEl>
                                          <p:spTgt spid="96"/>
                                        </p:tgtEl>
                                        <p:attrNameLst>
                                          <p:attrName>ppt_w</p:attrName>
                                        </p:attrNameLst>
                                      </p:cBhvr>
                                      <p:tavLst>
                                        <p:tav fmla="" tm="0">
                                          <p:val>
                                            <p:strVal val="0"/>
                                          </p:val>
                                        </p:tav>
                                        <p:tav fmla="" tm="100000">
                                          <p:val>
                                            <p:strVal val="#ppt_w"/>
                                          </p:val>
                                        </p:tav>
                                      </p:tavLst>
                                    </p:anim>
                                    <p:anim calcmode="lin" valueType="num">
                                      <p:cBhvr additive="base">
                                        <p:cTn dur="1000"/>
                                        <p:tgtEl>
                                          <p:spTgt spid="9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300"/>
              </a:spcAft>
              <a:buClr>
                <a:schemeClr val="dk1"/>
              </a:buClr>
              <a:buSzPts val="1100"/>
              <a:buFont typeface="Arial"/>
              <a:buNone/>
            </a:pPr>
            <a:r>
              <a:rPr b="1" lang="en" sz="2700" u="sng">
                <a:solidFill>
                  <a:schemeClr val="lt1"/>
                </a:solidFill>
              </a:rPr>
              <a:t>Data Analysis:</a:t>
            </a:r>
            <a:endParaRPr b="1" sz="2700" u="sng">
              <a:solidFill>
                <a:schemeClr val="lt1"/>
              </a:solidFill>
            </a:endParaRPr>
          </a:p>
        </p:txBody>
      </p:sp>
      <p:sp>
        <p:nvSpPr>
          <p:cNvPr id="102" name="Google Shape;102;p20"/>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rgbClr val="D0E0E3"/>
              </a:buClr>
              <a:buSzPts val="2200"/>
              <a:buFont typeface="Arial"/>
              <a:buChar char="●"/>
            </a:pPr>
            <a:r>
              <a:rPr lang="en" sz="2200">
                <a:solidFill>
                  <a:srgbClr val="D0E0E3"/>
                </a:solidFill>
                <a:latin typeface="Arial"/>
                <a:ea typeface="Arial"/>
                <a:cs typeface="Arial"/>
                <a:sym typeface="Arial"/>
              </a:rPr>
              <a:t>Process and analyze the data to identify trends or anomalies. This may involve machine learning or statistical analysis.</a:t>
            </a:r>
            <a:endParaRPr sz="1400">
              <a:solidFill>
                <a:srgbClr val="D0E0E3"/>
              </a:solidFill>
            </a:endParaRPr>
          </a:p>
        </p:txBody>
      </p:sp>
      <p:pic>
        <p:nvPicPr>
          <p:cNvPr id="103" name="Google Shape;103;p20"/>
          <p:cNvPicPr preferRelativeResize="0"/>
          <p:nvPr/>
        </p:nvPicPr>
        <p:blipFill>
          <a:blip r:embed="rId4">
            <a:alphaModFix/>
          </a:blip>
          <a:stretch>
            <a:fillRect/>
          </a:stretch>
        </p:blipFill>
        <p:spPr>
          <a:xfrm>
            <a:off x="311700" y="2060250"/>
            <a:ext cx="8653900" cy="2770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700" u="sng">
                <a:solidFill>
                  <a:schemeClr val="lt1"/>
                </a:solidFill>
              </a:rPr>
              <a:t>Data Transmission:</a:t>
            </a:r>
            <a:endParaRPr b="1" sz="2700" u="sng">
              <a:solidFill>
                <a:schemeClr val="lt1"/>
              </a:solidFill>
            </a:endParaRPr>
          </a:p>
          <a:p>
            <a:pPr indent="0" lvl="0" marL="0" rtl="0" algn="l">
              <a:spcBef>
                <a:spcPts val="300"/>
              </a:spcBef>
              <a:spcAft>
                <a:spcPts val="0"/>
              </a:spcAft>
              <a:buNone/>
            </a:pPr>
            <a:r>
              <a:t/>
            </a:r>
            <a:endParaRPr b="1" sz="2700" u="sng">
              <a:solidFill>
                <a:schemeClr val="lt1"/>
              </a:solidFill>
            </a:endParaRPr>
          </a:p>
        </p:txBody>
      </p:sp>
      <p:sp>
        <p:nvSpPr>
          <p:cNvPr id="109" name="Google Shape;109;p21"/>
          <p:cNvSpPr txBox="1"/>
          <p:nvPr>
            <p:ph idx="1" type="body"/>
          </p:nvPr>
        </p:nvSpPr>
        <p:spPr>
          <a:xfrm>
            <a:off x="311700" y="1171600"/>
            <a:ext cx="8520600" cy="38013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chemeClr val="lt1"/>
              </a:buClr>
              <a:buSzPts val="1700"/>
              <a:buFont typeface="Arial"/>
              <a:buChar char="●"/>
            </a:pPr>
            <a:r>
              <a:rPr lang="en" sz="1700">
                <a:solidFill>
                  <a:schemeClr val="lt1"/>
                </a:solidFill>
                <a:latin typeface="Arial"/>
                <a:ea typeface="Arial"/>
                <a:cs typeface="Arial"/>
                <a:sym typeface="Arial"/>
              </a:rPr>
              <a:t>Send data to a central server or cloud platform for analysis.</a:t>
            </a:r>
            <a:endParaRPr sz="1700">
              <a:solidFill>
                <a:schemeClr val="lt1"/>
              </a:solidFill>
              <a:latin typeface="Arial"/>
              <a:ea typeface="Arial"/>
              <a:cs typeface="Arial"/>
              <a:sym typeface="Arial"/>
            </a:endParaRPr>
          </a:p>
          <a:p>
            <a:pPr indent="-266700" lvl="0" marL="457200" rtl="0" algn="l">
              <a:spcBef>
                <a:spcPts val="0"/>
              </a:spcBef>
              <a:spcAft>
                <a:spcPts val="0"/>
              </a:spcAft>
              <a:buClr>
                <a:schemeClr val="lt1"/>
              </a:buClr>
              <a:buSzPts val="600"/>
              <a:buFont typeface="Arial"/>
              <a:buChar char="●"/>
            </a:pPr>
            <a:r>
              <a:t/>
            </a:r>
            <a:endParaRPr sz="600">
              <a:solidFill>
                <a:schemeClr val="lt1"/>
              </a:solidFill>
              <a:latin typeface="Arial"/>
              <a:ea typeface="Arial"/>
              <a:cs typeface="Arial"/>
              <a:sym typeface="Arial"/>
            </a:endParaRPr>
          </a:p>
        </p:txBody>
      </p:sp>
      <p:sp>
        <p:nvSpPr>
          <p:cNvPr id="110" name="Google Shape;110;p21"/>
          <p:cNvSpPr txBox="1"/>
          <p:nvPr/>
        </p:nvSpPr>
        <p:spPr>
          <a:xfrm>
            <a:off x="483100" y="1648200"/>
            <a:ext cx="8198400" cy="316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FFFF"/>
                </a:solidFill>
              </a:rPr>
              <a:t>import requests</a:t>
            </a:r>
            <a:endParaRPr sz="1600">
              <a:solidFill>
                <a:srgbClr val="00FFFF"/>
              </a:solidFill>
            </a:endParaRPr>
          </a:p>
          <a:p>
            <a:pPr indent="0" lvl="0" marL="0" rtl="0" algn="l">
              <a:spcBef>
                <a:spcPts val="0"/>
              </a:spcBef>
              <a:spcAft>
                <a:spcPts val="0"/>
              </a:spcAft>
              <a:buNone/>
            </a:pPr>
            <a:r>
              <a:t/>
            </a:r>
            <a:endParaRPr sz="1600">
              <a:solidFill>
                <a:srgbClr val="00FFFF"/>
              </a:solidFill>
            </a:endParaRPr>
          </a:p>
          <a:p>
            <a:pPr indent="0" lvl="0" marL="0" rtl="0" algn="l">
              <a:spcBef>
                <a:spcPts val="0"/>
              </a:spcBef>
              <a:spcAft>
                <a:spcPts val="0"/>
              </a:spcAft>
              <a:buNone/>
            </a:pPr>
            <a:r>
              <a:rPr lang="en" sz="1600">
                <a:solidFill>
                  <a:srgbClr val="00FFFF"/>
                </a:solidFill>
              </a:rPr>
              <a:t>def send_data_to_server(data):</a:t>
            </a:r>
            <a:endParaRPr sz="1600">
              <a:solidFill>
                <a:srgbClr val="00FFFF"/>
              </a:solidFill>
            </a:endParaRPr>
          </a:p>
          <a:p>
            <a:pPr indent="0" lvl="0" marL="0" rtl="0" algn="l">
              <a:spcBef>
                <a:spcPts val="0"/>
              </a:spcBef>
              <a:spcAft>
                <a:spcPts val="0"/>
              </a:spcAft>
              <a:buNone/>
            </a:pPr>
            <a:r>
              <a:rPr lang="en" sz="1600">
                <a:solidFill>
                  <a:srgbClr val="00FFFF"/>
                </a:solidFill>
              </a:rPr>
              <a:t>    api_url = "https://yourserver.com/api/waterdata"</a:t>
            </a:r>
            <a:endParaRPr sz="1600">
              <a:solidFill>
                <a:srgbClr val="00FFFF"/>
              </a:solidFill>
            </a:endParaRPr>
          </a:p>
          <a:p>
            <a:pPr indent="0" lvl="0" marL="0" rtl="0" algn="l">
              <a:spcBef>
                <a:spcPts val="0"/>
              </a:spcBef>
              <a:spcAft>
                <a:spcPts val="0"/>
              </a:spcAft>
              <a:buNone/>
            </a:pPr>
            <a:r>
              <a:rPr lang="en" sz="1600">
                <a:solidFill>
                  <a:srgbClr val="00FFFF"/>
                </a:solidFill>
              </a:rPr>
              <a:t>    headers = {"Content-Type": "application/json"}</a:t>
            </a:r>
            <a:endParaRPr sz="1600">
              <a:solidFill>
                <a:srgbClr val="00FFFF"/>
              </a:solidFill>
            </a:endParaRPr>
          </a:p>
          <a:p>
            <a:pPr indent="0" lvl="0" marL="0" rtl="0" algn="l">
              <a:spcBef>
                <a:spcPts val="0"/>
              </a:spcBef>
              <a:spcAft>
                <a:spcPts val="0"/>
              </a:spcAft>
              <a:buNone/>
            </a:pPr>
            <a:r>
              <a:rPr lang="en" sz="1600">
                <a:solidFill>
                  <a:srgbClr val="00FFFF"/>
                </a:solidFill>
              </a:rPr>
              <a:t>    payload = {"flow_rate": data}</a:t>
            </a:r>
            <a:endParaRPr sz="1600">
              <a:solidFill>
                <a:srgbClr val="00FFFF"/>
              </a:solidFill>
            </a:endParaRPr>
          </a:p>
          <a:p>
            <a:pPr indent="0" lvl="0" marL="0" rtl="0" algn="l">
              <a:spcBef>
                <a:spcPts val="0"/>
              </a:spcBef>
              <a:spcAft>
                <a:spcPts val="0"/>
              </a:spcAft>
              <a:buNone/>
            </a:pPr>
            <a:r>
              <a:rPr lang="en" sz="1600">
                <a:solidFill>
                  <a:srgbClr val="00FFFF"/>
                </a:solidFill>
              </a:rPr>
              <a:t>    </a:t>
            </a:r>
            <a:endParaRPr sz="1600">
              <a:solidFill>
                <a:srgbClr val="00FFFF"/>
              </a:solidFill>
            </a:endParaRPr>
          </a:p>
          <a:p>
            <a:pPr indent="0" lvl="0" marL="0" rtl="0" algn="l">
              <a:spcBef>
                <a:spcPts val="0"/>
              </a:spcBef>
              <a:spcAft>
                <a:spcPts val="0"/>
              </a:spcAft>
              <a:buNone/>
            </a:pPr>
            <a:r>
              <a:rPr lang="en" sz="1600">
                <a:solidFill>
                  <a:srgbClr val="00FFFF"/>
                </a:solidFill>
              </a:rPr>
              <a:t>    response = requests.post(api_url, json=payload, headers=headers)</a:t>
            </a:r>
            <a:endParaRPr sz="1600">
              <a:solidFill>
                <a:srgbClr val="00FFFF"/>
              </a:solidFill>
            </a:endParaRPr>
          </a:p>
          <a:p>
            <a:pPr indent="0" lvl="0" marL="0" rtl="0" algn="l">
              <a:spcBef>
                <a:spcPts val="0"/>
              </a:spcBef>
              <a:spcAft>
                <a:spcPts val="0"/>
              </a:spcAft>
              <a:buNone/>
            </a:pPr>
            <a:r>
              <a:rPr lang="en" sz="1600">
                <a:solidFill>
                  <a:srgbClr val="00FFFF"/>
                </a:solidFill>
              </a:rPr>
              <a:t>    if response.status_code == 200:</a:t>
            </a:r>
            <a:endParaRPr sz="1600">
              <a:solidFill>
                <a:srgbClr val="00FFFF"/>
              </a:solidFill>
            </a:endParaRPr>
          </a:p>
          <a:p>
            <a:pPr indent="0" lvl="0" marL="0" rtl="0" algn="l">
              <a:spcBef>
                <a:spcPts val="0"/>
              </a:spcBef>
              <a:spcAft>
                <a:spcPts val="0"/>
              </a:spcAft>
              <a:buNone/>
            </a:pPr>
            <a:r>
              <a:rPr lang="en" sz="1600">
                <a:solidFill>
                  <a:srgbClr val="00FFFF"/>
                </a:solidFill>
              </a:rPr>
              <a:t>        print("Data sent successfully.")</a:t>
            </a:r>
            <a:endParaRPr sz="1600">
              <a:solidFill>
                <a:srgbClr val="00FFFF"/>
              </a:solidFill>
            </a:endParaRPr>
          </a:p>
          <a:p>
            <a:pPr indent="0" lvl="0" marL="0" rtl="0" algn="l">
              <a:spcBef>
                <a:spcPts val="0"/>
              </a:spcBef>
              <a:spcAft>
                <a:spcPts val="0"/>
              </a:spcAft>
              <a:buNone/>
            </a:pPr>
            <a:r>
              <a:rPr lang="en" sz="1600">
                <a:solidFill>
                  <a:srgbClr val="00FFFF"/>
                </a:solidFill>
              </a:rPr>
              <a:t>    else:</a:t>
            </a:r>
            <a:endParaRPr sz="1600">
              <a:solidFill>
                <a:srgbClr val="00FFFF"/>
              </a:solidFill>
            </a:endParaRPr>
          </a:p>
          <a:p>
            <a:pPr indent="0" lvl="0" marL="0" rtl="0" algn="l">
              <a:spcBef>
                <a:spcPts val="0"/>
              </a:spcBef>
              <a:spcAft>
                <a:spcPts val="0"/>
              </a:spcAft>
              <a:buNone/>
            </a:pPr>
            <a:r>
              <a:rPr lang="en" sz="1600">
                <a:solidFill>
                  <a:srgbClr val="00FFFF"/>
                </a:solidFill>
              </a:rPr>
              <a:t>        print("Failed to send data.")</a:t>
            </a:r>
            <a:endParaRPr sz="1600">
              <a:solidFill>
                <a:srgbClr val="00FFFF"/>
              </a:solidFill>
            </a:endParaRPr>
          </a:p>
          <a:p>
            <a:pPr indent="0" lvl="0" marL="0" rtl="0" algn="l">
              <a:spcBef>
                <a:spcPts val="0"/>
              </a:spcBef>
              <a:spcAft>
                <a:spcPts val="0"/>
              </a:spcAft>
              <a:buClr>
                <a:schemeClr val="dk1"/>
              </a:buClr>
              <a:buSzPts val="1100"/>
              <a:buFont typeface="Arial"/>
              <a:buNone/>
            </a:pPr>
            <a:r>
              <a:t/>
            </a:r>
            <a:endParaRPr sz="1600">
              <a:solidFill>
                <a:srgbClr val="00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